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239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545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234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895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49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670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633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44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947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684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202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DEC11-7200-4689-BD12-9CAEEBEA7231}" type="datetimeFigureOut">
              <a:rPr lang="da-DK" smtClean="0"/>
              <a:t>28-01-2025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EAFE-3ECF-449B-96CB-8A4C1A8058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194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/>
              <a:t>Ældreråd og ældrerådsvalg</a:t>
            </a:r>
            <a:endParaRPr lang="da-DK" b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720" y="6197366"/>
            <a:ext cx="1838955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706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Et godt ældrerådsvalg forudsætter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1238596" y="1690688"/>
            <a:ext cx="105322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3600" dirty="0" smtClean="0"/>
              <a:t>mange gode kandidater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3600" dirty="0" smtClean="0"/>
              <a:t>en høj stemmeprocent</a:t>
            </a:r>
          </a:p>
          <a:p>
            <a:endParaRPr lang="da-DK" sz="2400" dirty="0" smtClean="0"/>
          </a:p>
          <a:p>
            <a:endParaRPr lang="da-DK" sz="2400" dirty="0" smtClean="0"/>
          </a:p>
          <a:p>
            <a:r>
              <a:rPr lang="da-DK" sz="2400" dirty="0" smtClean="0"/>
              <a:t>Du kan kontakte ældrerådet på følgende måde: </a:t>
            </a:r>
            <a:endParaRPr lang="da-DK" sz="2400" i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719" y="6195461"/>
            <a:ext cx="1829273" cy="5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633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Kandidat til ældrerådet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780011" y="1457932"/>
            <a:ext cx="109326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/>
              <a:t>En kandidat skal: </a:t>
            </a:r>
            <a:br>
              <a:rPr lang="da-DK" sz="3200" dirty="0" smtClean="0"/>
            </a:br>
            <a:endParaRPr lang="da-DK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3200" dirty="0" smtClean="0"/>
              <a:t>være fyldt 60 år på valgdagen* </a:t>
            </a:r>
            <a:br>
              <a:rPr lang="da-DK" sz="3200" dirty="0" smtClean="0"/>
            </a:br>
            <a:endParaRPr lang="da-DK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3200" dirty="0" smtClean="0"/>
              <a:t>have fast adresse i kommunen</a:t>
            </a:r>
            <a:br>
              <a:rPr lang="da-DK" sz="3200" dirty="0" smtClean="0"/>
            </a:br>
            <a:endParaRPr lang="da-DK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3200" dirty="0" smtClean="0"/>
              <a:t>i nogle kommuner have et antal stillere. </a:t>
            </a:r>
            <a:endParaRPr lang="da-DK" sz="2400" dirty="0"/>
          </a:p>
          <a:p>
            <a:endParaRPr lang="da-DK" sz="2400" dirty="0"/>
          </a:p>
          <a:p>
            <a:r>
              <a:rPr lang="da-DK" sz="2400" dirty="0" smtClean="0"/>
              <a:t>Du kan få flere oplysninger om betingelser og vilkår hos Ældrerådet, der kan kontaktes på xxx. </a:t>
            </a:r>
          </a:p>
          <a:p>
            <a:r>
              <a:rPr lang="da-DK" sz="2400" i="1" dirty="0" smtClean="0"/>
              <a:t>*</a:t>
            </a:r>
            <a:r>
              <a:rPr lang="da-DK" sz="2400" i="1" dirty="0" smtClean="0"/>
              <a:t>ved brevvalg er det afleveringsfristen for rettidig indlevering af stemmesedlen</a:t>
            </a:r>
            <a:endParaRPr lang="da-DK" sz="2400" i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721" y="6356279"/>
            <a:ext cx="1829273" cy="5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222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Hvorfor stille op som kandidat til ældrerådet?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780011" y="1457932"/>
            <a:ext cx="1093262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Fordi du kan lide:</a:t>
            </a:r>
            <a:br>
              <a:rPr lang="da-DK" sz="2400" dirty="0" smtClean="0"/>
            </a:br>
            <a:endParaRPr lang="da-D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 smtClean="0"/>
              <a:t>at være en saglig rådgiver for kommunens beslutningstagere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 smtClean="0"/>
              <a:t>at få indflydelse og påvirke ældrepolitikken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 smtClean="0"/>
              <a:t>at arbejde positivt sammen med kollegerne i Ældrerådet - og alle de andre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 smtClean="0"/>
              <a:t>at være aktiv og engageret og få stor viden om kommunens forhold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 smtClean="0"/>
              <a:t>at gå til møder, læse papirer og elektronisk post, når du forbereder møder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 smtClean="0"/>
              <a:t>at bruge tid på det, der interesserer dig</a:t>
            </a:r>
            <a:endParaRPr lang="da-DK" sz="2400" i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719" y="6195461"/>
            <a:ext cx="1829273" cy="5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383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Sådan foregår ældrerådsvalget i vores kommune [hvis fremmødevalg]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838200" y="1965008"/>
            <a:ext cx="109326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3200" dirty="0" smtClean="0"/>
              <a:t>Valget til ældrerådet holdes samme dag* som valg til kommunalbestyrelsen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3200" dirty="0" smtClean="0"/>
              <a:t>Valget holdes på næsten samme måde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3200" dirty="0" smtClean="0"/>
              <a:t>Afstemning sker på de samme adresser, som bruges til kommunalvalg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3200" dirty="0" smtClean="0"/>
          </a:p>
          <a:p>
            <a:r>
              <a:rPr lang="da-DK" sz="2400" i="1" dirty="0" smtClean="0"/>
              <a:t>*Man kan brevstemme, hvis man er forhindret i at møde på valgdagen </a:t>
            </a:r>
            <a:endParaRPr lang="da-DK" sz="2400" i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719" y="6195461"/>
            <a:ext cx="1829273" cy="5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369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Sådan foregår ældrerådsvalget i vores kommune [hvis brevvalg]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838200" y="1965008"/>
            <a:ext cx="109326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3600" dirty="0" smtClean="0"/>
              <a:t>Der kan brevstemmes i tiden ---- til ---- </a:t>
            </a:r>
            <a:br>
              <a:rPr lang="da-DK" sz="3600" dirty="0" smtClean="0"/>
            </a:br>
            <a:endParaRPr lang="da-DK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3600" dirty="0" smtClean="0"/>
              <a:t>Der stemmes på én kandidat</a:t>
            </a:r>
            <a:br>
              <a:rPr lang="da-DK" sz="3600" dirty="0" smtClean="0"/>
            </a:br>
            <a:endParaRPr lang="da-DK" sz="3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3600" dirty="0" smtClean="0"/>
              <a:t>Til alle stemmeberettigede udsendes vejledning, stemmeseddel med alle kandidater nævnt samt </a:t>
            </a:r>
            <a:r>
              <a:rPr lang="da-DK" sz="3600" dirty="0"/>
              <a:t>r</a:t>
            </a:r>
            <a:r>
              <a:rPr lang="da-DK" sz="3600" dirty="0" smtClean="0"/>
              <a:t>eturkuvert</a:t>
            </a:r>
            <a:endParaRPr lang="da-DK" sz="3600" i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719" y="6195461"/>
            <a:ext cx="1829273" cy="5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474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Sådan foregår ældrerådsvalget i vores kommune [hvis digitalt valg/hybridvalg]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838200" y="1965008"/>
            <a:ext cx="109326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Valget til ældrerådet gennemføres ved at stemme elektronisk:</a:t>
            </a:r>
          </a:p>
          <a:p>
            <a:endParaRPr lang="da-DK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800" dirty="0" smtClean="0"/>
              <a:t>Der sendes valgkort og kandidatliste til alle over 60 år i tiden ---- til ----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800" dirty="0" smtClean="0"/>
              <a:t>Der stemmes på én kandidat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800" dirty="0" smtClean="0"/>
              <a:t>Til alle stemmeberettigede sendes til E-boks: Oversigt over alle kandidater, link til stemmeseddel og vejledning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800" dirty="0" smtClean="0"/>
              <a:t>Vælgere fritaget for digital post modtager også returkuvert til brevstemme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719" y="6195461"/>
            <a:ext cx="1829273" cy="5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18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b="1" dirty="0" smtClean="0"/>
              <a:t>Ældreråd</a:t>
            </a:r>
            <a:endParaRPr lang="da-DK" b="1" dirty="0"/>
          </a:p>
        </p:txBody>
      </p:sp>
      <p:sp>
        <p:nvSpPr>
          <p:cNvPr id="4" name="Tekstfelt 3"/>
          <p:cNvSpPr txBox="1"/>
          <p:nvPr/>
        </p:nvSpPr>
        <p:spPr>
          <a:xfrm>
            <a:off x="698269" y="1762298"/>
            <a:ext cx="1071510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Alle kommuner skal ifølge lovgivningen have et folkevalgt ældreråd </a:t>
            </a:r>
          </a:p>
          <a:p>
            <a:endParaRPr lang="da-DK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Ældrerådet vælges mindst hvert 4. år </a:t>
            </a:r>
          </a:p>
          <a:p>
            <a:endParaRPr lang="da-DK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I år er der valg til ældrerådet i vores kommune</a:t>
            </a:r>
          </a:p>
          <a:p>
            <a:endParaRPr lang="da-DK" dirty="0"/>
          </a:p>
          <a:p>
            <a:r>
              <a:rPr lang="da-DK" sz="2000" dirty="0" smtClean="0"/>
              <a:t>Ældrerådets består i dag af disse medlemmer…</a:t>
            </a:r>
          </a:p>
          <a:p>
            <a:endParaRPr lang="da-DK" sz="2000" dirty="0"/>
          </a:p>
          <a:p>
            <a:r>
              <a:rPr lang="da-DK" sz="2000" i="1" dirty="0" smtClean="0"/>
              <a:t>Du kan stille op som kandidat! </a:t>
            </a:r>
          </a:p>
          <a:p>
            <a:endParaRPr lang="da-DK" sz="2000" i="1" dirty="0"/>
          </a:p>
          <a:p>
            <a:r>
              <a:rPr lang="da-DK" sz="2000" i="1" dirty="0" smtClean="0"/>
              <a:t>Du er en af ældrerådets vælgere!</a:t>
            </a:r>
          </a:p>
          <a:p>
            <a:endParaRPr lang="da-DK" sz="2000" i="1" dirty="0"/>
          </a:p>
          <a:p>
            <a:r>
              <a:rPr lang="da-DK" sz="2000" i="1" dirty="0" smtClean="0"/>
              <a:t>Din stemme tæller!</a:t>
            </a:r>
            <a:endParaRPr lang="da-DK" sz="2000" i="1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468" y="6132725"/>
            <a:ext cx="1838955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064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b="1" dirty="0" smtClean="0"/>
              <a:t>Ældrerådet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914400" y="1690688"/>
            <a:ext cx="109811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3200" dirty="0" smtClean="0"/>
              <a:t>arbejder for alle ældre i kommunen</a:t>
            </a:r>
            <a:br>
              <a:rPr lang="da-DK" sz="3200" dirty="0" smtClean="0"/>
            </a:br>
            <a:endParaRPr lang="da-DK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3200" dirty="0" smtClean="0"/>
              <a:t>er valgt af og blandt kommunens ældre (60+)</a:t>
            </a:r>
            <a:br>
              <a:rPr lang="da-DK" sz="3200" dirty="0" smtClean="0"/>
            </a:br>
            <a:endParaRPr lang="da-DK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3200" dirty="0" smtClean="0"/>
              <a:t>medvirker aktivt til at udforme kommunens ældrepolitik</a:t>
            </a:r>
            <a:br>
              <a:rPr lang="da-DK" sz="3200" dirty="0" smtClean="0"/>
            </a:br>
            <a:endParaRPr lang="da-DK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3200" dirty="0" smtClean="0"/>
              <a:t>er partipolitisk neutralt og uafhængigt af alle organisationer</a:t>
            </a:r>
            <a:br>
              <a:rPr lang="da-DK" sz="3200" dirty="0" smtClean="0"/>
            </a:br>
            <a:endParaRPr lang="da-DK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3200" dirty="0" smtClean="0"/>
              <a:t>er et selvstændigt forvaltningsorgan</a:t>
            </a:r>
            <a:endParaRPr lang="da-DK" sz="3200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812" y="6107889"/>
            <a:ext cx="1838955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11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b="1" dirty="0" smtClean="0"/>
              <a:t>Ældrerådet er ikke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1230283" y="2327564"/>
            <a:ext cx="105322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a-DK" sz="3600" dirty="0" smtClean="0"/>
              <a:t>en medlemsorganisation</a:t>
            </a:r>
          </a:p>
          <a:p>
            <a:endParaRPr lang="da-DK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a-DK" sz="3600" dirty="0" smtClean="0"/>
              <a:t>behandler ikke sager for enkeltpersoner</a:t>
            </a:r>
            <a:endParaRPr lang="da-DK" sz="3600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780" y="6166079"/>
            <a:ext cx="1838955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3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Ældrerådet skal høres før beslutninger om ældre træffes i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1230283" y="2327564"/>
            <a:ext cx="105322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a-DK" sz="3600" dirty="0" smtClean="0"/>
              <a:t>kommunalbestyrelsen</a:t>
            </a:r>
          </a:p>
          <a:p>
            <a:r>
              <a:rPr lang="da-DK" sz="3600" dirty="0" smtClean="0"/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a-DK" sz="3600" dirty="0" smtClean="0"/>
              <a:t>fagudvalgene </a:t>
            </a:r>
          </a:p>
          <a:p>
            <a:endParaRPr lang="da-DK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a-DK" sz="3600" dirty="0" smtClean="0"/>
              <a:t>forvaltningen</a:t>
            </a:r>
            <a:endParaRPr lang="da-DK" sz="3600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957" y="6174392"/>
            <a:ext cx="1838955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660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Ældrerådet høres om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1238596" y="1690688"/>
            <a:ext cx="105322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/>
              <a:t>ALLE spørgsmål som vedrører ældre. Ikke kun spørgsmål, som SÆRLIGT vedrører ældre. </a:t>
            </a:r>
          </a:p>
          <a:p>
            <a:r>
              <a:rPr lang="da-DK" sz="3600" dirty="0" smtClean="0"/>
              <a:t/>
            </a:r>
            <a:br>
              <a:rPr lang="da-DK" sz="3600" dirty="0" smtClean="0"/>
            </a:br>
            <a:r>
              <a:rPr lang="da-DK" sz="3600" dirty="0" smtClean="0"/>
              <a:t>Ældrerådet høres fx om: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a-DK" sz="3600" dirty="0" smtClean="0"/>
              <a:t>Budget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a-DK" sz="3600" dirty="0" smtClean="0"/>
              <a:t>Plejeboligbyggeri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a-DK" sz="3600" dirty="0" smtClean="0"/>
              <a:t>Kvalitetsstandarder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a-DK" sz="3600" dirty="0" smtClean="0"/>
              <a:t>Transport</a:t>
            </a:r>
            <a:endParaRPr lang="da-DK" sz="3600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650" y="6215003"/>
            <a:ext cx="1829273" cy="5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0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Ældrerådets opgaver</a:t>
            </a:r>
            <a:endParaRPr lang="da-DK" b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403" y="6195461"/>
            <a:ext cx="1829273" cy="557928"/>
          </a:xfrm>
          <a:prstGeom prst="rect">
            <a:avLst/>
          </a:prstGeom>
        </p:spPr>
      </p:pic>
      <p:sp>
        <p:nvSpPr>
          <p:cNvPr id="6" name="Tekstfelt 5"/>
          <p:cNvSpPr txBox="1"/>
          <p:nvPr/>
        </p:nvSpPr>
        <p:spPr>
          <a:xfrm>
            <a:off x="723208" y="1571106"/>
            <a:ext cx="110476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800" dirty="0" smtClean="0"/>
              <a:t>Medvirker aktivt i udformning af kommunens ældrepolitik</a:t>
            </a:r>
            <a:br>
              <a:rPr lang="da-DK" sz="2800" dirty="0" smtClean="0"/>
            </a:br>
            <a:r>
              <a:rPr lang="da-DK" sz="28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800" dirty="0" smtClean="0"/>
              <a:t>Rådgiver og styrker politikernes beslutningsgrundlag </a:t>
            </a:r>
            <a:br>
              <a:rPr lang="da-DK" sz="2800" dirty="0" smtClean="0"/>
            </a:br>
            <a:endParaRPr lang="da-DK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800" dirty="0" smtClean="0"/>
              <a:t>Deltager i høringer og dialogmøder </a:t>
            </a:r>
            <a:br>
              <a:rPr lang="da-DK" sz="2800" dirty="0" smtClean="0"/>
            </a:br>
            <a:endParaRPr lang="da-DK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800" dirty="0" smtClean="0"/>
              <a:t>Kommer med ideer til politikere og forvaltning</a:t>
            </a:r>
            <a:br>
              <a:rPr lang="da-DK" sz="2800" dirty="0" smtClean="0"/>
            </a:br>
            <a:endParaRPr lang="da-DK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800" dirty="0" smtClean="0"/>
              <a:t>Formidler viden til beslutningstagere om ældres vilkår i kommunen </a:t>
            </a:r>
          </a:p>
          <a:p>
            <a:endParaRPr lang="da-DK" dirty="0"/>
          </a:p>
          <a:p>
            <a:r>
              <a:rPr lang="da-DK" dirty="0" smtClean="0"/>
              <a:t>Nogle af ældrerådets opgaver og succeser i den forløbne periode er…..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8598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Ældrerådet er ældre borgeres talerør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1238596" y="1690688"/>
            <a:ext cx="105322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Det advarer kommunens politikere, når for eksempel: </a:t>
            </a:r>
            <a:br>
              <a:rPr lang="da-DK" sz="2800" dirty="0" smtClean="0"/>
            </a:br>
            <a:endParaRPr lang="da-DK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400" dirty="0" smtClean="0"/>
              <a:t>Nedskæringer truer værdigheden </a:t>
            </a:r>
            <a:br>
              <a:rPr lang="da-DK" sz="2400" dirty="0" smtClean="0"/>
            </a:br>
            <a:endParaRPr lang="da-DK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400" dirty="0" smtClean="0"/>
              <a:t>Ældre bliver dårligere stillet end andre </a:t>
            </a:r>
            <a:br>
              <a:rPr lang="da-DK" sz="2400" dirty="0" smtClean="0"/>
            </a:br>
            <a:endParaRPr lang="da-DK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400" dirty="0" smtClean="0"/>
              <a:t>Plejehjems ventetid er for lang </a:t>
            </a:r>
            <a:br>
              <a:rPr lang="da-DK" sz="2400" dirty="0" smtClean="0"/>
            </a:br>
            <a:endParaRPr lang="da-DK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400" dirty="0" smtClean="0"/>
              <a:t>Der skæres på træning og aktiviteter </a:t>
            </a:r>
            <a:br>
              <a:rPr lang="da-DK" sz="2400" dirty="0" smtClean="0"/>
            </a:br>
            <a:endParaRPr lang="da-DK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400" dirty="0" smtClean="0"/>
              <a:t>Ældre ikke tænkes med ind i kommunens planer</a:t>
            </a:r>
          </a:p>
          <a:p>
            <a:endParaRPr lang="da-DK" sz="2400" dirty="0" smtClean="0"/>
          </a:p>
          <a:p>
            <a:r>
              <a:rPr lang="da-DK" sz="2400" i="1" dirty="0" smtClean="0"/>
              <a:t>NB. Ældrerådet behandler ikke sager om enkeltpersoner</a:t>
            </a:r>
            <a:endParaRPr lang="da-DK" sz="2400" i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719" y="6195461"/>
            <a:ext cx="1829273" cy="5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24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b="1" dirty="0" smtClean="0"/>
              <a:t>Derfor skal du stemme til ældrerådsvalget</a:t>
            </a:r>
            <a:endParaRPr lang="da-DK" b="1" dirty="0"/>
          </a:p>
        </p:txBody>
      </p:sp>
      <p:sp>
        <p:nvSpPr>
          <p:cNvPr id="3" name="Tekstfelt 2"/>
          <p:cNvSpPr txBox="1"/>
          <p:nvPr/>
        </p:nvSpPr>
        <p:spPr>
          <a:xfrm>
            <a:off x="1238596" y="1690688"/>
            <a:ext cx="105322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 smtClean="0"/>
              <a:t>Fordi høj stemmeprocent giver dit ældreråd</a:t>
            </a:r>
            <a:r>
              <a:rPr lang="da-DK" sz="2800" dirty="0" smtClean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større lydhørhed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større gennemslagskraft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større engagement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større respekt om høringssvar og initiativer</a:t>
            </a:r>
          </a:p>
          <a:p>
            <a:endParaRPr lang="da-DK" sz="2800" b="1" dirty="0" smtClean="0"/>
          </a:p>
          <a:p>
            <a:r>
              <a:rPr lang="da-DK" sz="2800" b="1" dirty="0"/>
              <a:t>F</a:t>
            </a:r>
            <a:r>
              <a:rPr lang="da-DK" sz="2800" b="1" dirty="0" smtClean="0"/>
              <a:t>ordi din stemme afgør: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at de rigtige personer bliver valgt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at ældrerådet får aktive medlemmer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/>
              <a:t>at ældrerådet bliver talerør for alle ældre</a:t>
            </a:r>
            <a:endParaRPr lang="da-DK" sz="2800" i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719" y="6195461"/>
            <a:ext cx="1829273" cy="5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61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613</Words>
  <Application>Microsoft Office PowerPoint</Application>
  <PresentationFormat>Widescreen</PresentationFormat>
  <Paragraphs>116</Paragraphs>
  <Slides>15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Office-tema</vt:lpstr>
      <vt:lpstr>Ældreråd og ældrerådsvalg</vt:lpstr>
      <vt:lpstr>Ældreråd</vt:lpstr>
      <vt:lpstr>Ældrerådet</vt:lpstr>
      <vt:lpstr>Ældrerådet er ikke</vt:lpstr>
      <vt:lpstr>Ældrerådet skal høres før beslutninger om ældre træffes i</vt:lpstr>
      <vt:lpstr>Ældrerådet høres om</vt:lpstr>
      <vt:lpstr>Ældrerådets opgaver</vt:lpstr>
      <vt:lpstr>Ældrerådet er ældre borgeres talerør</vt:lpstr>
      <vt:lpstr>Derfor skal du stemme til ældrerådsvalget</vt:lpstr>
      <vt:lpstr>Et godt ældrerådsvalg forudsætter</vt:lpstr>
      <vt:lpstr>Kandidat til ældrerådet</vt:lpstr>
      <vt:lpstr>Hvorfor stille op som kandidat til ældrerådet?</vt:lpstr>
      <vt:lpstr>Sådan foregår ældrerådsvalget i vores kommune [hvis fremmødevalg]</vt:lpstr>
      <vt:lpstr>Sådan foregår ældrerådsvalget i vores kommune [hvis brevvalg]</vt:lpstr>
      <vt:lpstr>Sådan foregår ældrerådsvalget i vores kommune [hvis digitalt valg/hybridvalg]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Morten Larsen</dc:creator>
  <cp:lastModifiedBy>Morten Larsen</cp:lastModifiedBy>
  <cp:revision>25</cp:revision>
  <dcterms:created xsi:type="dcterms:W3CDTF">2020-07-30T08:43:57Z</dcterms:created>
  <dcterms:modified xsi:type="dcterms:W3CDTF">2025-01-28T12:30:47Z</dcterms:modified>
</cp:coreProperties>
</file>